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256" r:id="rId3"/>
    <p:sldId id="264" r:id="rId5"/>
    <p:sldId id="263" r:id="rId6"/>
    <p:sldId id="266" r:id="rId7"/>
    <p:sldId id="287" r:id="rId8"/>
    <p:sldId id="288" r:id="rId9"/>
    <p:sldId id="289" r:id="rId10"/>
    <p:sldId id="290" r:id="rId11"/>
    <p:sldId id="291" r:id="rId12"/>
    <p:sldId id="285" r:id="rId13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222" y="-6"/>
      </p:cViewPr>
      <p:guideLst>
        <p:guide orient="horz" pos="2136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00" d="100"/>
        <a:sy n="100" d="100"/>
      </p:scale>
      <p:origin x="0" y="-110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ATHARVA\Dropbox\PC\Desktop\BDM%20PROJECT%20DATA\BDM%20Needs%20Corner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altLang="en-US"/>
              <a:t>Pareto Chart</a:t>
            </a:r>
            <a:endParaRPr lang="en-IN" alt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'[BDM Needs Corner.xlsx]Sheet1'!$B$1</c:f>
              <c:strCache>
                <c:ptCount val="1"/>
                <c:pt idx="0">
                  <c:v>Total 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'[BDM Needs Corner.xlsx]Sheet1'!$A$2:$A$17</c:f>
              <c:strCache>
                <c:ptCount val="16"/>
                <c:pt idx="0">
                  <c:v>Ice cream</c:v>
                </c:pt>
                <c:pt idx="1">
                  <c:v>Dairy</c:v>
                </c:pt>
                <c:pt idx="2">
                  <c:v>Namkeen</c:v>
                </c:pt>
                <c:pt idx="3">
                  <c:v>Cold drinks</c:v>
                </c:pt>
                <c:pt idx="4">
                  <c:v>Kirana</c:v>
                </c:pt>
                <c:pt idx="5">
                  <c:v>Personal Care</c:v>
                </c:pt>
                <c:pt idx="6">
                  <c:v>Bakery</c:v>
                </c:pt>
                <c:pt idx="7">
                  <c:v>Buiscuits</c:v>
                </c:pt>
                <c:pt idx="8">
                  <c:v>Chocolates</c:v>
                </c:pt>
                <c:pt idx="9">
                  <c:v>Home care</c:v>
                </c:pt>
                <c:pt idx="10">
                  <c:v>Ready mix</c:v>
                </c:pt>
                <c:pt idx="11">
                  <c:v>Tea</c:v>
                </c:pt>
                <c:pt idx="12">
                  <c:v>Stationary</c:v>
                </c:pt>
                <c:pt idx="13">
                  <c:v>Masale</c:v>
                </c:pt>
                <c:pt idx="14">
                  <c:v>Electronics</c:v>
                </c:pt>
                <c:pt idx="15">
                  <c:v>Coffee</c:v>
                </c:pt>
              </c:strCache>
            </c:strRef>
          </c:cat>
          <c:val>
            <c:numRef>
              <c:f>'[BDM Needs Corner.xlsx]Sheet1'!$B$2:$B$17</c:f>
              <c:numCache>
                <c:formatCode>_ "₹"* #,##0.00_ ;_ "₹"* \-#,##0.00_ ;_ "₹"* "-"??_ ;_ @_ </c:formatCode>
                <c:ptCount val="16"/>
                <c:pt idx="0">
                  <c:v>1029935</c:v>
                </c:pt>
                <c:pt idx="1">
                  <c:v>441586</c:v>
                </c:pt>
                <c:pt idx="2">
                  <c:v>397278</c:v>
                </c:pt>
                <c:pt idx="3">
                  <c:v>306770</c:v>
                </c:pt>
                <c:pt idx="4">
                  <c:v>270401</c:v>
                </c:pt>
                <c:pt idx="5">
                  <c:v>203573</c:v>
                </c:pt>
                <c:pt idx="6">
                  <c:v>157745</c:v>
                </c:pt>
                <c:pt idx="7">
                  <c:v>142150</c:v>
                </c:pt>
                <c:pt idx="8">
                  <c:v>118730</c:v>
                </c:pt>
                <c:pt idx="9">
                  <c:v>111765</c:v>
                </c:pt>
                <c:pt idx="10">
                  <c:v>49886</c:v>
                </c:pt>
                <c:pt idx="11">
                  <c:v>42385</c:v>
                </c:pt>
                <c:pt idx="12">
                  <c:v>31240</c:v>
                </c:pt>
                <c:pt idx="13">
                  <c:v>29090</c:v>
                </c:pt>
                <c:pt idx="14">
                  <c:v>25848</c:v>
                </c:pt>
                <c:pt idx="15">
                  <c:v>24034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134042343"/>
        <c:axId val="697182040"/>
      </c:barChart>
      <c:lineChart>
        <c:grouping val="standard"/>
        <c:varyColors val="0"/>
        <c:ser>
          <c:idx val="1"/>
          <c:order val="1"/>
          <c:tx>
            <c:strRef>
              <c:f>'[BDM Needs Corner.xlsx]Sheet1'!$C$1</c:f>
              <c:strCache>
                <c:ptCount val="1"/>
                <c:pt idx="0">
                  <c:v>Cummulative Percentage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'[BDM Needs Corner.xlsx]Sheet1'!$A$2:$A$17</c:f>
              <c:strCache>
                <c:ptCount val="16"/>
                <c:pt idx="0">
                  <c:v>Ice cream</c:v>
                </c:pt>
                <c:pt idx="1">
                  <c:v>Dairy</c:v>
                </c:pt>
                <c:pt idx="2">
                  <c:v>Namkeen</c:v>
                </c:pt>
                <c:pt idx="3">
                  <c:v>Cold drinks</c:v>
                </c:pt>
                <c:pt idx="4">
                  <c:v>Kirana</c:v>
                </c:pt>
                <c:pt idx="5">
                  <c:v>Personal Care</c:v>
                </c:pt>
                <c:pt idx="6">
                  <c:v>Bakery</c:v>
                </c:pt>
                <c:pt idx="7">
                  <c:v>Buiscuits</c:v>
                </c:pt>
                <c:pt idx="8">
                  <c:v>Chocolates</c:v>
                </c:pt>
                <c:pt idx="9">
                  <c:v>Home care</c:v>
                </c:pt>
                <c:pt idx="10">
                  <c:v>Ready mix</c:v>
                </c:pt>
                <c:pt idx="11">
                  <c:v>Tea</c:v>
                </c:pt>
                <c:pt idx="12">
                  <c:v>Stationary</c:v>
                </c:pt>
                <c:pt idx="13">
                  <c:v>Masale</c:v>
                </c:pt>
                <c:pt idx="14">
                  <c:v>Electronics</c:v>
                </c:pt>
                <c:pt idx="15">
                  <c:v>Coffee</c:v>
                </c:pt>
              </c:strCache>
            </c:strRef>
          </c:cat>
          <c:val>
            <c:numRef>
              <c:f>'[BDM Needs Corner.xlsx]Sheet1'!$C$2:$C$17</c:f>
              <c:numCache>
                <c:formatCode>0%</c:formatCode>
                <c:ptCount val="16"/>
                <c:pt idx="0">
                  <c:v>0.3045</c:v>
                </c:pt>
                <c:pt idx="1">
                  <c:v>0.4351</c:v>
                </c:pt>
                <c:pt idx="2">
                  <c:v>0.5525</c:v>
                </c:pt>
                <c:pt idx="3">
                  <c:v>0.6432</c:v>
                </c:pt>
                <c:pt idx="4">
                  <c:v>0.7231</c:v>
                </c:pt>
                <c:pt idx="5">
                  <c:v>0.7833</c:v>
                </c:pt>
                <c:pt idx="6">
                  <c:v>0.83</c:v>
                </c:pt>
                <c:pt idx="7">
                  <c:v>0.872</c:v>
                </c:pt>
                <c:pt idx="8">
                  <c:v>0.9071</c:v>
                </c:pt>
                <c:pt idx="9">
                  <c:v>0.9401</c:v>
                </c:pt>
                <c:pt idx="10">
                  <c:v>0.9549</c:v>
                </c:pt>
                <c:pt idx="11">
                  <c:v>0.9674</c:v>
                </c:pt>
                <c:pt idx="12">
                  <c:v>0.9767</c:v>
                </c:pt>
                <c:pt idx="13">
                  <c:v>0.9853</c:v>
                </c:pt>
                <c:pt idx="14">
                  <c:v>0.9929</c:v>
                </c:pt>
                <c:pt idx="15">
                  <c:v>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555566086"/>
        <c:axId val="823260674"/>
      </c:lineChart>
      <c:catAx>
        <c:axId val="555566086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823260674"/>
        <c:crosses val="autoZero"/>
        <c:auto val="1"/>
        <c:lblAlgn val="ctr"/>
        <c:lblOffset val="100"/>
        <c:noMultiLvlLbl val="0"/>
      </c:catAx>
      <c:valAx>
        <c:axId val="82326067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555566086"/>
        <c:crosses val="autoZero"/>
        <c:crossBetween val="between"/>
      </c:valAx>
      <c:catAx>
        <c:axId val="134042343"/>
        <c:scaling>
          <c:orientation val="minMax"/>
        </c:scaling>
        <c:delete val="1"/>
        <c:axPos val="b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97182040"/>
        <c:crosses val="autoZero"/>
        <c:auto val="1"/>
        <c:lblAlgn val="ctr"/>
        <c:lblOffset val="100"/>
        <c:noMultiLvlLbl val="0"/>
      </c:catAx>
      <c:valAx>
        <c:axId val="697182040"/>
        <c:scaling>
          <c:orientation val="minMax"/>
        </c:scaling>
        <c:delete val="0"/>
        <c:axPos val="r"/>
        <c:numFmt formatCode="_ &quot;₹&quot;* #,##0.00_ ;_ &quot;₹&quot;* \-#,##0.00_ ;_ &quot;₹&quot;* &quot;-&quot;??_ ;_ @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34042343"/>
        <c:crosses val="max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/>
            <a:r>
              <a:rPr lang="zh-CN" altLang="en-US" dirty="0"/>
              <a:t>Click to edit Master text style</a:t>
            </a:r>
            <a:endParaRPr lang="zh-CN" altLang="en-US" dirty="0"/>
          </a:p>
          <a:p>
            <a:pPr lvl="1" indent="0"/>
            <a:r>
              <a:rPr lang="zh-CN" altLang="en-US" dirty="0"/>
              <a:t>Second level</a:t>
            </a:r>
            <a:endParaRPr lang="zh-CN" altLang="en-US" dirty="0"/>
          </a:p>
          <a:p>
            <a:pPr lvl="2" indent="0"/>
            <a:r>
              <a:rPr lang="zh-CN" altLang="en-US" dirty="0"/>
              <a:t>Third level</a:t>
            </a:r>
            <a:endParaRPr lang="zh-CN" altLang="en-US" dirty="0"/>
          </a:p>
          <a:p>
            <a:pPr lvl="3" indent="0"/>
            <a:r>
              <a:rPr lang="zh-CN" altLang="en-US" dirty="0"/>
              <a:t>Fourth level</a:t>
            </a:r>
            <a:endParaRPr lang="zh-CN" altLang="en-US" dirty="0"/>
          </a:p>
          <a:p>
            <a:pPr lvl="4" indent="0"/>
            <a:r>
              <a:rPr lang="zh-CN" altLang="en-US" dirty="0"/>
              <a:t>Fifth level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EF05245-1089-431C-9CB9-1C9E798A99A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228600"/>
            <a:r>
              <a:rPr lang="zh-CN" altLang="en-US" dirty="0"/>
              <a:t>Click to edit Master text style</a:t>
            </a:r>
            <a:endParaRPr lang="zh-CN" altLang="en-US" dirty="0"/>
          </a:p>
          <a:p>
            <a:pPr lvl="1" indent="-228600"/>
            <a:r>
              <a:rPr lang="zh-CN" altLang="en-US" dirty="0"/>
              <a:t>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EF05245-1089-431C-9CB9-1C9E798A99A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3"/>
          <p:cNvPicPr>
            <a:picLocks noChangeAspect="1"/>
          </p:cNvPicPr>
          <p:nvPr/>
        </p:nvPicPr>
        <p:blipFill>
          <a:blip r:embed="rId1"/>
          <a:srcRect l="5727" r="16841" b="26530"/>
          <a:stretch>
            <a:fillRect/>
          </a:stretch>
        </p:blipFill>
        <p:spPr>
          <a:xfrm>
            <a:off x="0" y="31115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98" name="组合 4"/>
          <p:cNvGrpSpPr/>
          <p:nvPr/>
        </p:nvGrpSpPr>
        <p:grpSpPr>
          <a:xfrm>
            <a:off x="1022350" y="-114935"/>
            <a:ext cx="12411077" cy="7049132"/>
            <a:chOff x="3457574" y="1641515"/>
            <a:chExt cx="5926769" cy="9774018"/>
          </a:xfrm>
        </p:grpSpPr>
        <p:grpSp>
          <p:nvGrpSpPr>
            <p:cNvPr id="4099" name="组合 5"/>
            <p:cNvGrpSpPr/>
            <p:nvPr/>
          </p:nvGrpSpPr>
          <p:grpSpPr>
            <a:xfrm>
              <a:off x="3590925" y="1980069"/>
              <a:ext cx="5010150" cy="679906"/>
              <a:chOff x="4324350" y="2295525"/>
              <a:chExt cx="3733800" cy="679906"/>
            </a:xfrm>
          </p:grpSpPr>
          <p:cxnSp>
            <p:nvCxnSpPr>
              <p:cNvPr id="15" name="直接连接符 14"/>
              <p:cNvCxnSpPr/>
              <p:nvPr/>
            </p:nvCxnSpPr>
            <p:spPr>
              <a:xfrm>
                <a:off x="4325257" y="2295525"/>
                <a:ext cx="0" cy="679904"/>
              </a:xfrm>
              <a:prstGeom prst="line">
                <a:avLst/>
              </a:prstGeom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4324350" y="2295525"/>
                <a:ext cx="3600450" cy="0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7916182" y="2295525"/>
                <a:ext cx="0" cy="679904"/>
              </a:xfrm>
              <a:prstGeom prst="line">
                <a:avLst/>
              </a:prstGeom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 flipV="1">
                <a:off x="7915275" y="2886075"/>
                <a:ext cx="142875" cy="8935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04" name="组合 6"/>
            <p:cNvGrpSpPr/>
            <p:nvPr/>
          </p:nvGrpSpPr>
          <p:grpSpPr>
            <a:xfrm flipH="1" flipV="1">
              <a:off x="3457574" y="3370824"/>
              <a:ext cx="4951785" cy="726031"/>
              <a:chOff x="4324350" y="2295525"/>
              <a:chExt cx="3733800" cy="679906"/>
            </a:xfrm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4325257" y="2295525"/>
                <a:ext cx="0" cy="679904"/>
              </a:xfrm>
              <a:prstGeom prst="line">
                <a:avLst/>
              </a:prstGeom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4324350" y="2295525"/>
                <a:ext cx="3600450" cy="0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>
                <a:off x="7916182" y="2295525"/>
                <a:ext cx="0" cy="679904"/>
              </a:xfrm>
              <a:prstGeom prst="line">
                <a:avLst/>
              </a:prstGeom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 flipV="1">
                <a:off x="7915275" y="2886075"/>
                <a:ext cx="142875" cy="8935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10" name="文本框 8"/>
            <p:cNvSpPr txBox="1"/>
            <p:nvPr/>
          </p:nvSpPr>
          <p:spPr>
            <a:xfrm>
              <a:off x="6066055" y="9240789"/>
              <a:ext cx="3318288" cy="217474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 defTabSz="914400"/>
              <a:r>
                <a:rPr lang="en-IN" sz="2400" dirty="0">
                  <a:solidFill>
                    <a:srgbClr val="404040"/>
                  </a:solidFill>
                  <a:ea typeface="Calibri" panose="020F0502020204030204" pitchFamily="34" charset="0"/>
                  <a:sym typeface="Arial" panose="020B0604020202020204" pitchFamily="34" charset="0"/>
                </a:rPr>
                <a:t>Presented By- </a:t>
              </a:r>
              <a:endParaRPr lang="en-IN" sz="2400" dirty="0">
                <a:solidFill>
                  <a:srgbClr val="404040"/>
                </a:solidFill>
                <a:ea typeface="Calibri" panose="020F0502020204030204" pitchFamily="34" charset="0"/>
                <a:sym typeface="Arial" panose="020B0604020202020204" pitchFamily="34" charset="0"/>
              </a:endParaRPr>
            </a:p>
            <a:p>
              <a:pPr algn="ctr" defTabSz="914400"/>
              <a:r>
                <a:rPr lang="en-IN" sz="2400" dirty="0">
                  <a:solidFill>
                    <a:srgbClr val="404040"/>
                  </a:solidFill>
                  <a:ea typeface="Calibri" panose="020F0502020204030204" pitchFamily="34" charset="0"/>
                  <a:sym typeface="Arial" panose="020B0604020202020204" pitchFamily="34" charset="0"/>
                </a:rPr>
                <a:t>Atharva Garajkar </a:t>
              </a:r>
              <a:endParaRPr lang="en-IN" sz="2400" dirty="0">
                <a:solidFill>
                  <a:srgbClr val="404040"/>
                </a:solidFill>
                <a:ea typeface="Calibri" panose="020F0502020204030204" pitchFamily="34" charset="0"/>
                <a:sym typeface="Arial" panose="020B0604020202020204" pitchFamily="34" charset="0"/>
              </a:endParaRPr>
            </a:p>
            <a:p>
              <a:pPr algn="ctr" defTabSz="914400"/>
              <a:r>
                <a:rPr lang="en-IN" sz="2400" dirty="0">
                  <a:solidFill>
                    <a:srgbClr val="404040"/>
                  </a:solidFill>
                  <a:ea typeface="Calibri" panose="020F0502020204030204" pitchFamily="34" charset="0"/>
                  <a:sym typeface="Arial" panose="020B0604020202020204" pitchFamily="34" charset="0"/>
                </a:rPr>
                <a:t>Roll number: 22f1000699</a:t>
              </a:r>
              <a:endParaRPr lang="en-IN" sz="2400" dirty="0">
                <a:solidFill>
                  <a:srgbClr val="404040"/>
                </a:solidFill>
                <a:ea typeface="Calibri" panose="020F0502020204030204" pitchFamily="34" charset="0"/>
                <a:sym typeface="Arial" panose="020B0604020202020204" pitchFamily="34" charset="0"/>
              </a:endParaRPr>
            </a:p>
            <a:p>
              <a:pPr algn="ctr" defTabSz="914400"/>
              <a:endParaRPr lang="en-IN" sz="2400" dirty="0">
                <a:solidFill>
                  <a:srgbClr val="404040"/>
                </a:solidFill>
                <a:ea typeface="Calibri" panose="020F050202020403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4111" name="文本框 9"/>
            <p:cNvSpPr txBox="1"/>
            <p:nvPr/>
          </p:nvSpPr>
          <p:spPr>
            <a:xfrm>
              <a:off x="4495261" y="1641515"/>
              <a:ext cx="3316567" cy="31024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defTabSz="914400"/>
              <a:endParaRPr lang="zh-CN" altLang="en-US" sz="1600" dirty="0">
                <a:solidFill>
                  <a:srgbClr val="404040"/>
                </a:solidFill>
                <a:ea typeface="Calibri" panose="020F050202020403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532255" y="191770"/>
            <a:ext cx="9886315" cy="1949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3800" b="1"/>
              <a:t>Optimizing sales and analyzing shopping trends of  </a:t>
            </a:r>
            <a:r>
              <a:rPr lang="en-IN" altLang="en-US" sz="3800" b="1"/>
              <a:t>“Needs Corner”</a:t>
            </a:r>
            <a:endParaRPr lang="en-IN" altLang="en-US" sz="3800" b="1"/>
          </a:p>
        </p:txBody>
      </p:sp>
      <p:pic>
        <p:nvPicPr>
          <p:cNvPr id="4" name="imag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92725" y="2240915"/>
            <a:ext cx="2003425" cy="200342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378835" y="1718310"/>
            <a:ext cx="60261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400" b="1"/>
              <a:t>A Presentation for BDM Capstone Project</a:t>
            </a:r>
            <a:endParaRPr lang="en-IN" altLang="en-US" sz="2400" b="1"/>
          </a:p>
        </p:txBody>
      </p:sp>
      <p:sp>
        <p:nvSpPr>
          <p:cNvPr id="6" name="Text Box 5"/>
          <p:cNvSpPr txBox="1"/>
          <p:nvPr/>
        </p:nvSpPr>
        <p:spPr>
          <a:xfrm>
            <a:off x="3620135" y="4344035"/>
            <a:ext cx="53479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INDIAN INSTITUTE OF TECHNOLOFY MADRAS, CHENNAI</a:t>
            </a:r>
            <a:endParaRPr lang="en-IN" altLang="en-US"/>
          </a:p>
          <a:p>
            <a:pPr algn="ctr"/>
            <a:r>
              <a:rPr lang="en-IN" altLang="en-US"/>
              <a:t>TAMIL NADU, INDIA, 600036</a:t>
            </a:r>
            <a:endParaRPr lang="en-IN" altLang="en-US"/>
          </a:p>
          <a:p>
            <a:pPr algn="ctr"/>
            <a:r>
              <a:rPr lang="en-IN" altLang="en-US"/>
              <a:t>(BS) DEGREE IN DATA SCIENCE AND APPLICATIONS</a:t>
            </a:r>
            <a:endParaRPr lang="en-IN" altLang="en-US"/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9697" name="图片 3"/>
          <p:cNvPicPr>
            <a:picLocks noChangeAspect="1"/>
          </p:cNvPicPr>
          <p:nvPr/>
        </p:nvPicPr>
        <p:blipFill>
          <a:blip r:embed="rId1"/>
          <a:srcRect l="5727" r="16841" b="265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9698" name="组合 4"/>
          <p:cNvGrpSpPr/>
          <p:nvPr/>
        </p:nvGrpSpPr>
        <p:grpSpPr>
          <a:xfrm>
            <a:off x="3302000" y="2217396"/>
            <a:ext cx="5588000" cy="2300629"/>
            <a:chOff x="3457574" y="1980069"/>
            <a:chExt cx="5143501" cy="2116786"/>
          </a:xfrm>
        </p:grpSpPr>
        <p:grpSp>
          <p:nvGrpSpPr>
            <p:cNvPr id="29699" name="组合 5"/>
            <p:cNvGrpSpPr/>
            <p:nvPr/>
          </p:nvGrpSpPr>
          <p:grpSpPr>
            <a:xfrm>
              <a:off x="3590925" y="1980069"/>
              <a:ext cx="5010150" cy="679906"/>
              <a:chOff x="4324350" y="2295525"/>
              <a:chExt cx="3733800" cy="679906"/>
            </a:xfrm>
          </p:grpSpPr>
          <p:cxnSp>
            <p:nvCxnSpPr>
              <p:cNvPr id="15" name="直接连接符 14"/>
              <p:cNvCxnSpPr/>
              <p:nvPr/>
            </p:nvCxnSpPr>
            <p:spPr>
              <a:xfrm>
                <a:off x="4325257" y="2295525"/>
                <a:ext cx="0" cy="679904"/>
              </a:xfrm>
              <a:prstGeom prst="line">
                <a:avLst/>
              </a:prstGeom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4324350" y="2295525"/>
                <a:ext cx="3600450" cy="0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7916182" y="2295525"/>
                <a:ext cx="0" cy="679904"/>
              </a:xfrm>
              <a:prstGeom prst="line">
                <a:avLst/>
              </a:prstGeom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 flipV="1">
                <a:off x="7915275" y="2886075"/>
                <a:ext cx="142875" cy="8935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704" name="组合 6"/>
            <p:cNvGrpSpPr/>
            <p:nvPr/>
          </p:nvGrpSpPr>
          <p:grpSpPr>
            <a:xfrm flipH="1" flipV="1">
              <a:off x="3457574" y="3370824"/>
              <a:ext cx="4951785" cy="726031"/>
              <a:chOff x="4324350" y="2295525"/>
              <a:chExt cx="3733800" cy="679906"/>
            </a:xfrm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4325257" y="2295525"/>
                <a:ext cx="0" cy="679904"/>
              </a:xfrm>
              <a:prstGeom prst="line">
                <a:avLst/>
              </a:prstGeom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4324350" y="2295525"/>
                <a:ext cx="3600450" cy="0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>
                <a:off x="7916182" y="2295525"/>
                <a:ext cx="0" cy="679904"/>
              </a:xfrm>
              <a:prstGeom prst="line">
                <a:avLst/>
              </a:prstGeom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 flipV="1">
                <a:off x="7915275" y="2886075"/>
                <a:ext cx="142875" cy="8935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709" name="文本框 7"/>
            <p:cNvSpPr txBox="1"/>
            <p:nvPr/>
          </p:nvSpPr>
          <p:spPr>
            <a:xfrm>
              <a:off x="3646364" y="2020114"/>
              <a:ext cx="4761830" cy="171245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defTabSz="914400"/>
              <a:r>
                <a:rPr lang="en-US" altLang="zh-CN" sz="11500" i="1" dirty="0">
                  <a:solidFill>
                    <a:srgbClr val="404040"/>
                  </a:solidFill>
                  <a:ea typeface="Calibri" panose="020F0502020204030204" pitchFamily="34" charset="0"/>
                </a:rPr>
                <a:t>THANKS</a:t>
              </a:r>
              <a:endParaRPr lang="en-US" altLang="zh-CN" sz="11500" i="1" dirty="0">
                <a:solidFill>
                  <a:srgbClr val="404040"/>
                </a:solidFill>
                <a:ea typeface="Calibri" panose="020F0502020204030204" pitchFamily="34" charset="0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5" name="图片 3"/>
          <p:cNvPicPr>
            <a:picLocks noChangeAspect="1"/>
          </p:cNvPicPr>
          <p:nvPr/>
        </p:nvPicPr>
        <p:blipFill>
          <a:blip r:embed="rId1"/>
          <a:srcRect l="5727" r="16841" b="26530"/>
          <a:stretch>
            <a:fillRect/>
          </a:stretch>
        </p:blipFill>
        <p:spPr>
          <a:xfrm>
            <a:off x="0" y="9525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1266" name="组合 1"/>
          <p:cNvGrpSpPr/>
          <p:nvPr/>
        </p:nvGrpSpPr>
        <p:grpSpPr>
          <a:xfrm>
            <a:off x="211138" y="257175"/>
            <a:ext cx="558800" cy="463550"/>
            <a:chOff x="3448565" y="1912142"/>
            <a:chExt cx="4927433" cy="2485075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74" name="文本框 28"/>
          <p:cNvSpPr txBox="1"/>
          <p:nvPr/>
        </p:nvSpPr>
        <p:spPr>
          <a:xfrm>
            <a:off x="290830" y="254000"/>
            <a:ext cx="5556250" cy="6915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IN" altLang="en-US" sz="3900" b="1" dirty="0">
                <a:solidFill>
                  <a:srgbClr val="404040"/>
                </a:solidFill>
                <a:ea typeface="Calibri" panose="020F0502020204030204" pitchFamily="34" charset="0"/>
              </a:rPr>
              <a:t>Executive Summary</a:t>
            </a:r>
            <a:endParaRPr lang="en-IN" altLang="en-US" sz="3900" b="1" dirty="0">
              <a:solidFill>
                <a:srgbClr val="404040"/>
              </a:solidFill>
              <a:ea typeface="Calibri" panose="020F050202020403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218055" y="1214755"/>
            <a:ext cx="93173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☆</a:t>
            </a:r>
            <a:r>
              <a:rPr lang="en-IN" altLang="en-US" u="sng"/>
              <a:t> Project Objective</a:t>
            </a:r>
            <a:r>
              <a:rPr lang="en-IN" altLang="en-US"/>
              <a:t> --&gt;  Analyze sales data of Needs Corner to identify way for maximizing profitability and increasing revenue, supporting the owner's goal of expanding the business.  </a:t>
            </a:r>
            <a:endParaRPr lang="en-IN" altLang="en-US"/>
          </a:p>
        </p:txBody>
      </p:sp>
      <p:sp>
        <p:nvSpPr>
          <p:cNvPr id="3" name="Text Box 2"/>
          <p:cNvSpPr txBox="1"/>
          <p:nvPr/>
        </p:nvSpPr>
        <p:spPr>
          <a:xfrm>
            <a:off x="2218055" y="2219325"/>
            <a:ext cx="93173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☆</a:t>
            </a:r>
            <a:r>
              <a:rPr lang="en-IN" altLang="en-US" u="sng"/>
              <a:t> Organisation in review</a:t>
            </a:r>
            <a:r>
              <a:rPr lang="en-IN" altLang="en-US"/>
              <a:t> --&gt; A B2C General store, Needs Corner provides a wide range of products.  </a:t>
            </a:r>
            <a:endParaRPr lang="en-IN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2218055" y="3429000"/>
            <a:ext cx="93173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☆</a:t>
            </a:r>
            <a:r>
              <a:rPr lang="en-IN" altLang="en-US" u="sng"/>
              <a:t> Methods </a:t>
            </a:r>
            <a:r>
              <a:rPr lang="en-IN" altLang="en-US"/>
              <a:t> --&gt;  Profitability analysis, and customer segmentation techniques</a:t>
            </a:r>
            <a:endParaRPr lang="en-IN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2218055" y="4862830"/>
            <a:ext cx="93173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☆</a:t>
            </a:r>
            <a:r>
              <a:rPr lang="en-IN" altLang="en-US" u="sng"/>
              <a:t> Outcome</a:t>
            </a:r>
            <a:r>
              <a:rPr lang="en-IN" altLang="en-US"/>
              <a:t> --&gt;  Generate data deiven output and Recommendation to increase profit.</a:t>
            </a:r>
            <a:endParaRPr lang="en-IN" altLang="en-US"/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1" name="图片 3"/>
          <p:cNvPicPr>
            <a:picLocks noChangeAspect="1"/>
          </p:cNvPicPr>
          <p:nvPr/>
        </p:nvPicPr>
        <p:blipFill>
          <a:blip r:embed="rId1"/>
          <a:srcRect l="5727" r="16841" b="26530"/>
          <a:stretch>
            <a:fillRect/>
          </a:stretch>
        </p:blipFill>
        <p:spPr>
          <a:xfrm>
            <a:off x="0" y="2032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242" name="组合 1"/>
          <p:cNvGrpSpPr/>
          <p:nvPr/>
        </p:nvGrpSpPr>
        <p:grpSpPr>
          <a:xfrm>
            <a:off x="211138" y="257175"/>
            <a:ext cx="558800" cy="463550"/>
            <a:chOff x="3448565" y="1912142"/>
            <a:chExt cx="4927433" cy="2485075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50" name="文本框 28"/>
          <p:cNvSpPr txBox="1"/>
          <p:nvPr/>
        </p:nvSpPr>
        <p:spPr>
          <a:xfrm>
            <a:off x="290513" y="254000"/>
            <a:ext cx="3744912" cy="70675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buFont typeface="Arial" panose="020B0604020202020204" pitchFamily="34" charset="0"/>
            </a:pPr>
            <a:r>
              <a:rPr lang="en-IN" altLang="en-US" sz="4000" b="1" u="sng" dirty="0">
                <a:solidFill>
                  <a:srgbClr val="404040"/>
                </a:solidFill>
                <a:ea typeface="Calibri" panose="020F0502020204030204" pitchFamily="34" charset="0"/>
              </a:rPr>
              <a:t>NEEDS CORNER </a:t>
            </a:r>
            <a:endParaRPr lang="en-IN" altLang="en-US" sz="4000" b="1" u="sng" dirty="0">
              <a:solidFill>
                <a:srgbClr val="404040"/>
              </a:solidFill>
              <a:ea typeface="Calibri" panose="020F050202020403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62165" y="960755"/>
            <a:ext cx="4892675" cy="33458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8" name="Picture 18" descr="IMG-20240908-WA00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5" y="2453005"/>
            <a:ext cx="2897505" cy="3863975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3228975" y="960755"/>
            <a:ext cx="3868420" cy="353949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7097395" y="1035685"/>
            <a:ext cx="4796155" cy="2849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IN" altLang="en-US"/>
              <a:t>Medium Sized General Store in Maharashtra </a:t>
            </a:r>
            <a:endParaRPr lang="en-I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IN" altLang="en-US"/>
              <a:t>Established in 2021</a:t>
            </a:r>
            <a:endParaRPr lang="en-I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IN" altLang="en-US"/>
              <a:t>1 Employee (Owner)</a:t>
            </a:r>
            <a:endParaRPr lang="en-I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IN" altLang="en-US"/>
              <a:t>Monthy revenue - Avg 8 Lakhs</a:t>
            </a:r>
            <a:endParaRPr lang="en-IN" altLang="en-US"/>
          </a:p>
          <a:p>
            <a:pPr marL="285750" indent="-285750">
              <a:buFont typeface="Wingdings" panose="05000000000000000000" charset="0"/>
              <a:buChar char="Ø"/>
            </a:pPr>
            <a:endParaRPr lang="en-I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IN" altLang="en-US"/>
              <a:t>Data collection -</a:t>
            </a:r>
            <a:endParaRPr lang="en-IN" altLang="en-US"/>
          </a:p>
          <a:p>
            <a:pPr>
              <a:buFont typeface="Wingdings" panose="05000000000000000000" charset="0"/>
            </a:pPr>
            <a:r>
              <a:rPr lang="en-IN" altLang="en-US">
                <a:sym typeface="+mn-ea"/>
              </a:rPr>
              <a:t>Rough books and Receipts </a:t>
            </a:r>
            <a:endParaRPr lang="en-IN" altLang="en-US"/>
          </a:p>
          <a:p>
            <a:pPr>
              <a:buFont typeface="Wingdings" panose="05000000000000000000" charset="0"/>
            </a:pPr>
            <a:r>
              <a:rPr lang="en-IN" altLang="en-US">
                <a:sym typeface="+mn-ea"/>
              </a:rPr>
              <a:t>Contribution of owner</a:t>
            </a:r>
            <a:endParaRPr lang="en-IN" altLang="en-US"/>
          </a:p>
          <a:p>
            <a:pPr marL="285750" indent="-285750">
              <a:buFont typeface="Wingdings" panose="05000000000000000000" charset="0"/>
              <a:buChar char="Ø"/>
            </a:pPr>
            <a:endParaRPr lang="en-I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IN" altLang="en-US"/>
              <a:t>Tools used - Excel-  Pivot tables,  Graphs</a:t>
            </a:r>
            <a:endParaRPr lang="en-IN" altLang="en-US"/>
          </a:p>
          <a:p>
            <a:pPr>
              <a:buFont typeface="Wingdings" panose="05000000000000000000" charset="0"/>
            </a:pPr>
            <a:r>
              <a:rPr lang="en-IN" altLang="en-US"/>
              <a:t> </a:t>
            </a:r>
            <a:endParaRPr lang="en-IN" altLang="en-US"/>
          </a:p>
          <a:p>
            <a:pPr>
              <a:buFont typeface="Wingdings" panose="05000000000000000000" charset="0"/>
            </a:pPr>
            <a:endParaRPr lang="en-IN" altLang="en-US"/>
          </a:p>
          <a:p>
            <a:pPr>
              <a:buFont typeface="Wingdings" panose="05000000000000000000" charset="0"/>
            </a:pPr>
            <a:endParaRPr lang="en-IN" altLang="en-US"/>
          </a:p>
          <a:p>
            <a:pPr>
              <a:buFont typeface="Wingdings" panose="05000000000000000000" charset="0"/>
            </a:pPr>
            <a:endParaRPr lang="en-IN" altLang="en-US"/>
          </a:p>
          <a:p>
            <a:pPr>
              <a:buFont typeface="Wingdings" panose="05000000000000000000" charset="0"/>
            </a:pPr>
            <a:endParaRPr lang="en-IN" altLang="en-US"/>
          </a:p>
          <a:p>
            <a:pPr>
              <a:buFont typeface="Wingdings" panose="05000000000000000000" charset="0"/>
            </a:pPr>
            <a:endParaRPr lang="en-IN" altLang="en-US"/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3" name="图片 3"/>
          <p:cNvPicPr>
            <a:picLocks noChangeAspect="1"/>
          </p:cNvPicPr>
          <p:nvPr/>
        </p:nvPicPr>
        <p:blipFill>
          <a:blip r:embed="rId1"/>
          <a:srcRect l="5727" r="16841" b="265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3314" name="组合 1"/>
          <p:cNvGrpSpPr/>
          <p:nvPr/>
        </p:nvGrpSpPr>
        <p:grpSpPr>
          <a:xfrm>
            <a:off x="211138" y="257175"/>
            <a:ext cx="558800" cy="463550"/>
            <a:chOff x="3448565" y="1912142"/>
            <a:chExt cx="4927433" cy="2485075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22" name="文本框 28"/>
          <p:cNvSpPr txBox="1"/>
          <p:nvPr/>
        </p:nvSpPr>
        <p:spPr>
          <a:xfrm>
            <a:off x="290513" y="254000"/>
            <a:ext cx="374491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buFont typeface="Arial" panose="020B0604020202020204" pitchFamily="34" charset="0"/>
            </a:pPr>
            <a:r>
              <a:rPr lang="en-IN" altLang="en-US" sz="2400" b="1" dirty="0">
                <a:solidFill>
                  <a:srgbClr val="404040"/>
                </a:solidFill>
                <a:ea typeface="Calibri" panose="020F0502020204030204" pitchFamily="34" charset="0"/>
              </a:rPr>
              <a:t>Problem Statements </a:t>
            </a:r>
            <a:endParaRPr lang="en-IN" altLang="en-US" sz="2400" b="1" dirty="0">
              <a:solidFill>
                <a:srgbClr val="404040"/>
              </a:solidFill>
              <a:ea typeface="Calibri" panose="020F050202020403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932940" y="1301115"/>
            <a:ext cx="9313545" cy="1086485"/>
          </a:xfrm>
          <a:prstGeom prst="rect">
            <a:avLst/>
          </a:prstGeom>
        </p:spPr>
        <p:txBody>
          <a:bodyPr>
            <a:noAutofit/>
          </a:bodyPr>
          <a:p>
            <a:pPr marL="0" indent="0" algn="just" defTabSz="266700">
              <a:spcBef>
                <a:spcPct val="0"/>
              </a:spcBef>
              <a:spcAft>
                <a:spcPct val="0"/>
              </a:spcAft>
            </a:pPr>
            <a:r>
              <a:rPr lang="en-IN" altLang="en-US" sz="2400">
                <a:sym typeface="+mn-ea"/>
              </a:rPr>
              <a:t>☆ </a:t>
            </a:r>
            <a:r>
              <a:rPr lang="en-US" altLang="zh-CN" sz="2400" b="1">
                <a:latin typeface="Times New Roman" panose="02020603050405020304"/>
                <a:ea typeface="SimSun" panose="02010600030101010101" pitchFamily="2" charset="-122"/>
              </a:rPr>
              <a:t>Problem statement 1: </a:t>
            </a:r>
            <a:r>
              <a:rPr lang="en-US" altLang="zh-CN" sz="2400">
                <a:latin typeface="Times New Roman" panose="02020603050405020304"/>
                <a:ea typeface="SimSun" panose="02010600030101010101" pitchFamily="2" charset="-122"/>
              </a:rPr>
              <a:t>To identify the price trends in the sales data, </a:t>
            </a:r>
            <a:r>
              <a:rPr lang="en-IN" altLang="en-US" sz="2400">
                <a:latin typeface="Times New Roman" panose="02020603050405020304"/>
                <a:ea typeface="SimSun" panose="02010600030101010101" pitchFamily="2" charset="-122"/>
              </a:rPr>
              <a:t>														</a:t>
            </a:r>
            <a:r>
              <a:rPr lang="en-US" altLang="zh-CN" sz="2400">
                <a:latin typeface="Times New Roman" panose="02020603050405020304"/>
                <a:ea typeface="SimSun" panose="02010600030101010101" pitchFamily="2" charset="-122"/>
              </a:rPr>
              <a:t>buying frequency and purchaser behavior</a:t>
            </a:r>
            <a:endParaRPr lang="en-US" altLang="zh-CN" sz="2400">
              <a:latin typeface="Times New Roman" panose="02020603050405020304"/>
              <a:ea typeface="SimSun" panose="02010600030101010101" pitchFamily="2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932940" y="2723515"/>
            <a:ext cx="9313545" cy="1240790"/>
          </a:xfrm>
          <a:prstGeom prst="rect">
            <a:avLst/>
          </a:prstGeom>
        </p:spPr>
        <p:txBody>
          <a:bodyPr>
            <a:noAutofit/>
          </a:bodyPr>
          <a:p>
            <a:pPr marL="425450" indent="-361950" algn="just" defTabSz="266700">
              <a:lnSpc>
                <a:spcPct val="107000"/>
              </a:lnSpc>
              <a:spcBef>
                <a:spcPts val="100"/>
              </a:spcBef>
              <a:spcAft>
                <a:spcPct val="0"/>
              </a:spcAft>
            </a:pPr>
            <a:r>
              <a:rPr lang="en-IN" altLang="en-US" sz="2400">
                <a:sym typeface="+mn-ea"/>
              </a:rPr>
              <a:t>☆ </a:t>
            </a:r>
            <a:r>
              <a:rPr lang="en-US" altLang="zh-CN" sz="2400" b="1">
                <a:latin typeface="Times New Roman" panose="02020603050405020304"/>
                <a:ea typeface="Calibri" panose="020F0502020204030204"/>
              </a:rPr>
              <a:t>Problem statement 2: </a:t>
            </a:r>
            <a:r>
              <a:rPr lang="en-US" altLang="zh-CN" sz="2400">
                <a:latin typeface="Times New Roman" panose="02020603050405020304"/>
                <a:ea typeface="Calibri" panose="020F0502020204030204"/>
              </a:rPr>
              <a:t>The shop faces inconsistent sales of dairy </a:t>
            </a:r>
            <a:r>
              <a:rPr lang="en-IN" altLang="en-US" sz="2400">
                <a:latin typeface="Times New Roman" panose="02020603050405020304"/>
                <a:ea typeface="Calibri" panose="020F0502020204030204"/>
              </a:rPr>
              <a:t>														</a:t>
            </a:r>
            <a:r>
              <a:rPr lang="en-US" altLang="zh-CN" sz="2400">
                <a:latin typeface="Times New Roman" panose="02020603050405020304"/>
                <a:ea typeface="Calibri" panose="020F0502020204030204"/>
              </a:rPr>
              <a:t>products. Which results in no profit for them.</a:t>
            </a:r>
            <a:endParaRPr lang="en-US" altLang="zh-CN" sz="2400">
              <a:latin typeface="Times New Roman" panose="02020603050405020304"/>
              <a:ea typeface="Calibri" panose="020F0502020204030204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018030" y="4559935"/>
            <a:ext cx="9228455" cy="1530350"/>
          </a:xfrm>
          <a:prstGeom prst="rect">
            <a:avLst/>
          </a:prstGeom>
        </p:spPr>
        <p:txBody>
          <a:bodyPr>
            <a:noAutofit/>
          </a:bodyPr>
          <a:p>
            <a:pPr marL="0" indent="0" algn="just" defTabSz="266700">
              <a:spcBef>
                <a:spcPct val="0"/>
              </a:spcBef>
              <a:spcAft>
                <a:spcPct val="0"/>
              </a:spcAft>
            </a:pPr>
            <a:r>
              <a:rPr lang="en-IN" altLang="en-US" sz="2400">
                <a:sym typeface="+mn-ea"/>
              </a:rPr>
              <a:t>☆ </a:t>
            </a:r>
            <a:r>
              <a:rPr lang="en-US" altLang="zh-CN" sz="2400" b="1">
                <a:latin typeface="Times New Roman" panose="02020603050405020304"/>
                <a:ea typeface="SimSun" panose="02010600030101010101" pitchFamily="2" charset="-122"/>
              </a:rPr>
              <a:t>Problem statement 3: </a:t>
            </a:r>
            <a:r>
              <a:rPr lang="en-US" altLang="zh-CN" sz="2400">
                <a:latin typeface="Times New Roman" panose="02020603050405020304"/>
                <a:ea typeface="SimSun" panose="02010600030101010101" pitchFamily="2" charset="-122"/>
              </a:rPr>
              <a:t>To analyze the inventory management during </a:t>
            </a:r>
            <a:r>
              <a:rPr lang="en-IN" altLang="en-US" sz="2400">
                <a:latin typeface="Times New Roman" panose="02020603050405020304"/>
                <a:ea typeface="SimSun" panose="02010600030101010101" pitchFamily="2" charset="-122"/>
              </a:rPr>
              <a:t>													</a:t>
            </a:r>
            <a:r>
              <a:rPr lang="en-US" altLang="zh-CN" sz="2400">
                <a:latin typeface="Times New Roman" panose="02020603050405020304"/>
                <a:ea typeface="SimSun" panose="02010600030101010101" pitchFamily="2" charset="-122"/>
              </a:rPr>
              <a:t>certain times of a month, and also the slow </a:t>
            </a:r>
            <a:r>
              <a:rPr lang="en-IN" altLang="en-US" sz="2400">
                <a:latin typeface="Times New Roman" panose="02020603050405020304"/>
                <a:ea typeface="SimSun" panose="02010600030101010101" pitchFamily="2" charset="-122"/>
              </a:rPr>
              <a:t>														</a:t>
            </a:r>
            <a:r>
              <a:rPr lang="en-US" altLang="zh-CN" sz="2400">
                <a:latin typeface="Times New Roman" panose="02020603050405020304"/>
                <a:ea typeface="SimSun" panose="02010600030101010101" pitchFamily="2" charset="-122"/>
              </a:rPr>
              <a:t>moving stocks which holds a lot of space.</a:t>
            </a:r>
            <a:endParaRPr lang="en-US" altLang="zh-CN" sz="2400">
              <a:latin typeface="Times New Roman" panose="02020603050405020304"/>
              <a:ea typeface="SimSun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3" name="图片 3"/>
          <p:cNvPicPr>
            <a:picLocks noChangeAspect="1"/>
          </p:cNvPicPr>
          <p:nvPr/>
        </p:nvPicPr>
        <p:blipFill>
          <a:blip r:embed="rId1"/>
          <a:srcRect l="5727" r="16841" b="26530"/>
          <a:stretch>
            <a:fillRect/>
          </a:stretch>
        </p:blipFill>
        <p:spPr>
          <a:xfrm>
            <a:off x="19050" y="9525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3314" name="组合 1"/>
          <p:cNvGrpSpPr/>
          <p:nvPr/>
        </p:nvGrpSpPr>
        <p:grpSpPr>
          <a:xfrm>
            <a:off x="211138" y="257175"/>
            <a:ext cx="558800" cy="463550"/>
            <a:chOff x="3448565" y="1912142"/>
            <a:chExt cx="4927433" cy="2485075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22" name="文本框 28"/>
          <p:cNvSpPr txBox="1"/>
          <p:nvPr/>
        </p:nvSpPr>
        <p:spPr>
          <a:xfrm>
            <a:off x="290513" y="254000"/>
            <a:ext cx="374491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buFont typeface="Arial" panose="020B0604020202020204" pitchFamily="34" charset="0"/>
            </a:pPr>
            <a:r>
              <a:rPr lang="en-IN" altLang="en-US" sz="2400" b="1" dirty="0">
                <a:solidFill>
                  <a:srgbClr val="404040"/>
                </a:solidFill>
                <a:ea typeface="Calibri" panose="020F0502020204030204" pitchFamily="34" charset="0"/>
              </a:rPr>
              <a:t>Data Analysis</a:t>
            </a:r>
            <a:endParaRPr lang="en-IN" altLang="en-US" sz="2400" b="1" dirty="0">
              <a:solidFill>
                <a:srgbClr val="404040"/>
              </a:solidFill>
              <a:ea typeface="Calibri" panose="020F0502020204030204" pitchFamily="34" charset="0"/>
            </a:endParaRPr>
          </a:p>
        </p:txBody>
      </p:sp>
      <p:pic>
        <p:nvPicPr>
          <p:cNvPr id="2" name="Picture 24" descr="ne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922973"/>
            <a:ext cx="5600700" cy="3457575"/>
          </a:xfrm>
          <a:prstGeom prst="rect">
            <a:avLst/>
          </a:prstGeom>
        </p:spPr>
      </p:pic>
      <p:pic>
        <p:nvPicPr>
          <p:cNvPr id="11" name="Picture 11" descr="CATEGORY WISE PROFIT %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600" y="2910205"/>
            <a:ext cx="6375400" cy="394779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6536690" y="923290"/>
            <a:ext cx="5455285" cy="1741170"/>
          </a:xfrm>
          <a:prstGeom prst="rect">
            <a:avLst/>
          </a:prstGeom>
        </p:spPr>
        <p:txBody>
          <a:bodyPr>
            <a:noAutofit/>
          </a:bodyPr>
          <a:p>
            <a:r>
              <a:rPr lang="en-US" altLang="zh-CN" sz="1600" b="1"/>
              <a:t>The bar graph illustrates the shop's monthly revenue distribution. Notably, the highest revenue was recorded in June, followed by May, July, and August in descending order.</a:t>
            </a:r>
            <a:endParaRPr lang="en-US" altLang="zh-CN" sz="1600" b="1"/>
          </a:p>
        </p:txBody>
      </p:sp>
      <p:sp>
        <p:nvSpPr>
          <p:cNvPr id="4" name="Text Box 3"/>
          <p:cNvSpPr txBox="1"/>
          <p:nvPr/>
        </p:nvSpPr>
        <p:spPr>
          <a:xfrm>
            <a:off x="430530" y="4974907"/>
            <a:ext cx="5080000" cy="829945"/>
          </a:xfrm>
          <a:prstGeom prst="rect">
            <a:avLst/>
          </a:prstGeom>
        </p:spPr>
        <p:txBody>
          <a:bodyPr>
            <a:spAutoFit/>
          </a:bodyPr>
          <a:p>
            <a:r>
              <a:rPr lang="en-US" altLang="zh-CN" sz="1600" b="1"/>
              <a:t>The significant increase in revenue can be attributed to the high sales of the shop's best-selling ice cream, which experiences peak demand during the month of June.</a:t>
            </a:r>
            <a:endParaRPr lang="en-US" altLang="zh-CN" sz="1600" b="1"/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3" name="图片 3"/>
          <p:cNvPicPr>
            <a:picLocks noChangeAspect="1"/>
          </p:cNvPicPr>
          <p:nvPr/>
        </p:nvPicPr>
        <p:blipFill>
          <a:blip r:embed="rId2"/>
          <a:srcRect l="5727" r="16841" b="265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3314" name="组合 1"/>
          <p:cNvGrpSpPr/>
          <p:nvPr/>
        </p:nvGrpSpPr>
        <p:grpSpPr>
          <a:xfrm>
            <a:off x="211138" y="257175"/>
            <a:ext cx="558800" cy="463550"/>
            <a:chOff x="3448565" y="1912142"/>
            <a:chExt cx="4927433" cy="2485075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22" name="文本框 28"/>
          <p:cNvSpPr txBox="1"/>
          <p:nvPr/>
        </p:nvSpPr>
        <p:spPr>
          <a:xfrm>
            <a:off x="290513" y="254000"/>
            <a:ext cx="374491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buFont typeface="Arial" panose="020B0604020202020204" pitchFamily="34" charset="0"/>
            </a:pPr>
            <a:r>
              <a:rPr lang="en-IN" altLang="en-US" sz="2400" b="1" dirty="0">
                <a:solidFill>
                  <a:srgbClr val="404040"/>
                </a:solidFill>
                <a:ea typeface="Calibri" panose="020F0502020204030204" pitchFamily="34" charset="0"/>
              </a:rPr>
              <a:t>Data Analysis</a:t>
            </a:r>
            <a:endParaRPr lang="en-IN" altLang="en-US" sz="2400" b="1" dirty="0">
              <a:solidFill>
                <a:srgbClr val="404040"/>
              </a:solidFill>
              <a:ea typeface="Calibri" panose="020F050202020403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424180" y="727075"/>
            <a:ext cx="2401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Profitability analysis --&gt; </a:t>
            </a:r>
            <a:endParaRPr lang="en-IN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8439150" y="73088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Pareto analysis --&gt; </a:t>
            </a:r>
            <a:endParaRPr lang="en-IN" altLang="en-US"/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99060" y="1077595"/>
            <a:ext cx="6508750" cy="4845685"/>
          </a:xfrm>
          <a:prstGeom prst="rect">
            <a:avLst/>
          </a:prstGeom>
        </p:spPr>
      </p:pic>
      <p:graphicFrame>
        <p:nvGraphicFramePr>
          <p:cNvPr id="6" name="Chart 5"/>
          <p:cNvGraphicFramePr/>
          <p:nvPr/>
        </p:nvGraphicFramePr>
        <p:xfrm>
          <a:off x="6798310" y="1071245"/>
          <a:ext cx="5007610" cy="44049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7" name="Text Box 6"/>
          <p:cNvSpPr txBox="1"/>
          <p:nvPr/>
        </p:nvSpPr>
        <p:spPr>
          <a:xfrm>
            <a:off x="99060" y="5914390"/>
            <a:ext cx="6834505" cy="82994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1600" b="1"/>
              <a:t>The day-wise profitability analysis shows a sales spike around July 15th and August 15th, driven by students from the nearby school purchasing stationery and toffees during events like Independence Day and school reopenings.</a:t>
            </a:r>
            <a:endParaRPr lang="en-US" altLang="zh-CN" sz="1600" b="1"/>
          </a:p>
        </p:txBody>
      </p:sp>
      <p:sp>
        <p:nvSpPr>
          <p:cNvPr id="8" name="Text Box 7"/>
          <p:cNvSpPr txBox="1"/>
          <p:nvPr/>
        </p:nvSpPr>
        <p:spPr>
          <a:xfrm>
            <a:off x="6933565" y="5667693"/>
            <a:ext cx="5080000" cy="1076325"/>
          </a:xfrm>
          <a:prstGeom prst="rect">
            <a:avLst/>
          </a:prstGeom>
        </p:spPr>
        <p:txBody>
          <a:bodyPr>
            <a:spAutoFit/>
          </a:bodyPr>
          <a:p>
            <a:r>
              <a:rPr lang="en-US" altLang="zh-CN" sz="1600" b="1"/>
              <a:t>The Pareto chart reveals that, unlike the typical 80/20 rule, 80% of the revenue in this case comes from the top 40% of items, with ice cream being the largest contributor, accounting for 33.33% of the total revenue.</a:t>
            </a:r>
            <a:endParaRPr lang="en-US" altLang="zh-CN" sz="1600" b="1"/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3" name="图片 3"/>
          <p:cNvPicPr>
            <a:picLocks noChangeAspect="1"/>
          </p:cNvPicPr>
          <p:nvPr/>
        </p:nvPicPr>
        <p:blipFill>
          <a:blip r:embed="rId1"/>
          <a:srcRect l="5727" r="16841" b="265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3314" name="组合 1"/>
          <p:cNvGrpSpPr/>
          <p:nvPr/>
        </p:nvGrpSpPr>
        <p:grpSpPr>
          <a:xfrm>
            <a:off x="211138" y="257175"/>
            <a:ext cx="558800" cy="463550"/>
            <a:chOff x="3448565" y="1912142"/>
            <a:chExt cx="4927433" cy="2485075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22" name="文本框 28"/>
          <p:cNvSpPr txBox="1"/>
          <p:nvPr/>
        </p:nvSpPr>
        <p:spPr>
          <a:xfrm>
            <a:off x="290513" y="254000"/>
            <a:ext cx="374491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buFont typeface="Arial" panose="020B0604020202020204" pitchFamily="34" charset="0"/>
            </a:pPr>
            <a:r>
              <a:rPr lang="en-IN" altLang="en-US" sz="2400" b="1" dirty="0">
                <a:solidFill>
                  <a:srgbClr val="404040"/>
                </a:solidFill>
                <a:ea typeface="Calibri" panose="020F0502020204030204" pitchFamily="34" charset="0"/>
              </a:rPr>
              <a:t>Key Findings </a:t>
            </a:r>
            <a:endParaRPr lang="en-IN" altLang="en-US" sz="2400" b="1" dirty="0">
              <a:solidFill>
                <a:srgbClr val="404040"/>
              </a:solidFill>
              <a:ea typeface="Calibri" panose="020F050202020403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231265" y="930275"/>
            <a:ext cx="10356215" cy="70675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IN" altLang="en-US" sz="2000">
                <a:sym typeface="+mn-ea"/>
              </a:rPr>
              <a:t>☆  </a:t>
            </a:r>
            <a:r>
              <a:rPr lang="en-US" altLang="zh-CN" sz="2000"/>
              <a:t>The sales exhibited a marked exponential increase around mid-June (15th June) and mid-</a:t>
            </a:r>
            <a:r>
              <a:rPr lang="en-IN" altLang="en-US" sz="2000"/>
              <a:t>             </a:t>
            </a:r>
            <a:r>
              <a:rPr lang="en-US" altLang="zh-CN" sz="2000"/>
              <a:t>August (15th August), indicating significant growth during these periods</a:t>
            </a:r>
            <a:endParaRPr lang="en-US" altLang="zh-CN" sz="2000"/>
          </a:p>
        </p:txBody>
      </p:sp>
      <p:sp>
        <p:nvSpPr>
          <p:cNvPr id="4" name="Text Box 3"/>
          <p:cNvSpPr txBox="1"/>
          <p:nvPr/>
        </p:nvSpPr>
        <p:spPr>
          <a:xfrm>
            <a:off x="1231265" y="2045970"/>
            <a:ext cx="8437245" cy="70675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IN" altLang="en-US" sz="2000">
                <a:sym typeface="+mn-ea"/>
              </a:rPr>
              <a:t>☆ </a:t>
            </a:r>
            <a:r>
              <a:rPr lang="en-US" altLang="zh-CN" sz="2000"/>
              <a:t>The majority of our customers are children</a:t>
            </a:r>
            <a:r>
              <a:rPr lang="en-IN" altLang="en-US" sz="2000"/>
              <a:t> because of the school.</a:t>
            </a:r>
            <a:endParaRPr lang="en-IN" altLang="en-US" sz="2000"/>
          </a:p>
          <a:p>
            <a:pPr indent="457200"/>
            <a:r>
              <a:rPr lang="en-IN" altLang="en-US" sz="2000"/>
              <a:t> - Revenue can be substantially increased by targeting this segment.</a:t>
            </a:r>
            <a:endParaRPr lang="en-IN" altLang="en-US" sz="2000"/>
          </a:p>
        </p:txBody>
      </p:sp>
      <p:graphicFrame>
        <p:nvGraphicFramePr>
          <p:cNvPr id="5" name="Table 4"/>
          <p:cNvGraphicFramePr/>
          <p:nvPr>
            <p:custDataLst>
              <p:tags r:id="rId2"/>
            </p:custDataLst>
          </p:nvPr>
        </p:nvGraphicFramePr>
        <p:xfrm>
          <a:off x="5096510" y="3151505"/>
          <a:ext cx="6971030" cy="720725"/>
        </p:xfrm>
        <a:graphic>
          <a:graphicData uri="http://schemas.openxmlformats.org/drawingml/2006/table">
            <a:tbl>
              <a:tblPr/>
              <a:tblGrid>
                <a:gridCol w="3049905"/>
                <a:gridCol w="946785"/>
                <a:gridCol w="946785"/>
                <a:gridCol w="1004570"/>
                <a:gridCol w="1022985"/>
              </a:tblGrid>
              <a:tr h="385445"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Closing Balance 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May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June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July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August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0020"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Dairy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289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241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206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 fontAlgn="b"/>
                      <a:r>
                        <a:rPr lang="en-US" altLang="zh-CN" sz="2000">
                          <a:latin typeface="Arial" panose="020B0604020202020204"/>
                          <a:ea typeface="Arial" panose="020B0604020202020204"/>
                        </a:rPr>
                        <a:t>206</a:t>
                      </a:r>
                      <a:endParaRPr lang="en-US" altLang="zh-CN" sz="2000">
                        <a:latin typeface="Arial" panose="020B0604020202020204"/>
                        <a:ea typeface="Arial" panose="020B0604020202020204"/>
                      </a:endParaRPr>
                    </a:p>
                  </a:txBody>
                  <a:tcPr marL="23177" marR="23177" marT="15557" marB="15557" anchor="b" anchorCtr="0">
                    <a:lnL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7620" cap="flat" cmpd="sng">
                      <a:solidFill>
                        <a:srgbClr val="CCCCCC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Text Box 5"/>
          <p:cNvSpPr txBox="1"/>
          <p:nvPr/>
        </p:nvSpPr>
        <p:spPr>
          <a:xfrm>
            <a:off x="1231265" y="3235325"/>
            <a:ext cx="10739755" cy="163004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IN" altLang="en-US" sz="2000">
                <a:sym typeface="+mn-ea"/>
              </a:rPr>
              <a:t>☆ </a:t>
            </a:r>
            <a:r>
              <a:rPr lang="en-IN" sz="2000"/>
              <a:t>Wastage of Dairy Products</a:t>
            </a:r>
            <a:endParaRPr lang="en-IN" sz="2000"/>
          </a:p>
          <a:p>
            <a:pPr indent="457200"/>
            <a:endParaRPr lang="en-IN" sz="2000"/>
          </a:p>
          <a:p>
            <a:pPr indent="457200"/>
            <a:r>
              <a:rPr lang="en-IN" sz="2000"/>
              <a:t>- This wastage Results in no profit in the Milk section , </a:t>
            </a:r>
            <a:endParaRPr lang="en-IN" sz="2000"/>
          </a:p>
          <a:p>
            <a:pPr indent="457200"/>
            <a:r>
              <a:rPr lang="en-IN" sz="2000"/>
              <a:t>Sometimes resulting in loss</a:t>
            </a:r>
            <a:endParaRPr lang="en-IN" sz="2000"/>
          </a:p>
          <a:p>
            <a:pPr indent="457200"/>
            <a:r>
              <a:rPr lang="en-IN" sz="2000"/>
              <a:t> </a:t>
            </a:r>
            <a:endParaRPr lang="en-IN" sz="2000"/>
          </a:p>
        </p:txBody>
      </p:sp>
      <p:sp>
        <p:nvSpPr>
          <p:cNvPr id="7" name="Text Box 6"/>
          <p:cNvSpPr txBox="1"/>
          <p:nvPr/>
        </p:nvSpPr>
        <p:spPr>
          <a:xfrm>
            <a:off x="1231265" y="4971415"/>
            <a:ext cx="95688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>
                <a:sym typeface="+mn-ea"/>
              </a:rPr>
              <a:t>☆ Poor Inventory management  </a:t>
            </a:r>
            <a:endParaRPr lang="en-IN" altLang="en-US" sz="2000">
              <a:sym typeface="+mn-ea"/>
            </a:endParaRPr>
          </a:p>
          <a:p>
            <a:pPr marL="457200" lvl="1" indent="457200"/>
            <a:r>
              <a:rPr lang="en-IN" altLang="en-US" sz="2000">
                <a:sym typeface="+mn-ea"/>
              </a:rPr>
              <a:t>- Slow moving items occupy large space </a:t>
            </a:r>
            <a:endParaRPr lang="en-IN" altLang="en-US" sz="2000">
              <a:sym typeface="+mn-ea"/>
            </a:endParaRPr>
          </a:p>
          <a:p>
            <a:pPr marL="457200" lvl="1" indent="457200"/>
            <a:r>
              <a:rPr lang="en-IN" altLang="en-US" sz="2000">
                <a:sym typeface="+mn-ea"/>
              </a:rPr>
              <a:t>- Some chocolates are kept backshelf where they can’t be seen by kids. </a:t>
            </a:r>
            <a:endParaRPr lang="en-IN" altLang="en-US" sz="2000"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3" name="图片 3"/>
          <p:cNvPicPr>
            <a:picLocks noChangeAspect="1"/>
          </p:cNvPicPr>
          <p:nvPr/>
        </p:nvPicPr>
        <p:blipFill>
          <a:blip r:embed="rId1"/>
          <a:srcRect l="5727" r="16841" b="265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3314" name="组合 1"/>
          <p:cNvGrpSpPr/>
          <p:nvPr/>
        </p:nvGrpSpPr>
        <p:grpSpPr>
          <a:xfrm>
            <a:off x="211138" y="257175"/>
            <a:ext cx="558800" cy="463550"/>
            <a:chOff x="3448565" y="1912142"/>
            <a:chExt cx="4927433" cy="2485075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22" name="文本框 28"/>
          <p:cNvSpPr txBox="1"/>
          <p:nvPr/>
        </p:nvSpPr>
        <p:spPr>
          <a:xfrm>
            <a:off x="290830" y="254000"/>
            <a:ext cx="61582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IN" altLang="en-US" sz="2400" b="1" dirty="0">
                <a:solidFill>
                  <a:srgbClr val="404040"/>
                </a:solidFill>
                <a:ea typeface="Calibri" panose="020F0502020204030204" pitchFamily="34" charset="0"/>
              </a:rPr>
              <a:t>Interpretation of Result and Recommendations </a:t>
            </a:r>
            <a:endParaRPr lang="en-IN" altLang="en-US" sz="2400" b="1" dirty="0">
              <a:solidFill>
                <a:srgbClr val="404040"/>
              </a:solidFill>
              <a:ea typeface="Calibri" panose="020F050202020403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002665" y="1108710"/>
            <a:ext cx="1082230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☆</a:t>
            </a:r>
            <a:r>
              <a:rPr lang="en-IN" altLang="en-US"/>
              <a:t> Prioritize high selling Products like Namkeen, Ice-cream Than dairy products</a:t>
            </a:r>
            <a:endParaRPr lang="en-IN" altLang="en-US"/>
          </a:p>
          <a:p>
            <a:pPr indent="457200"/>
            <a:r>
              <a:rPr lang="en-IN" altLang="en-US"/>
              <a:t>- Smart Inventory Management.</a:t>
            </a:r>
            <a:endParaRPr lang="en-IN" altLang="en-US"/>
          </a:p>
          <a:p>
            <a:endParaRPr lang="en-IN" altLang="en-US"/>
          </a:p>
          <a:p>
            <a:r>
              <a:rPr lang="en-US">
                <a:sym typeface="+mn-ea"/>
              </a:rPr>
              <a:t>☆</a:t>
            </a:r>
            <a:r>
              <a:rPr lang="en-IN" altLang="en-US">
                <a:sym typeface="+mn-ea"/>
              </a:rPr>
              <a:t>  More focus on Seasonal and Festive Items.</a:t>
            </a:r>
            <a:endParaRPr lang="en-IN" altLang="en-US">
              <a:sym typeface="+mn-ea"/>
            </a:endParaRPr>
          </a:p>
          <a:p>
            <a:endParaRPr lang="en-IN" altLang="en-US">
              <a:sym typeface="+mn-ea"/>
            </a:endParaRPr>
          </a:p>
          <a:p>
            <a:r>
              <a:rPr lang="en-US">
                <a:sym typeface="+mn-ea"/>
              </a:rPr>
              <a:t>☆</a:t>
            </a:r>
            <a:r>
              <a:rPr lang="en-IN" altLang="en-US">
                <a:sym typeface="+mn-ea"/>
              </a:rPr>
              <a:t> Develop Customer Loyalty program - Slow moving items to the most loyal customers.</a:t>
            </a:r>
            <a:endParaRPr lang="en-IN" altLang="en-US">
              <a:sym typeface="+mn-ea"/>
            </a:endParaRPr>
          </a:p>
          <a:p>
            <a:endParaRPr lang="en-IN" altLang="en-US">
              <a:sym typeface="+mn-ea"/>
            </a:endParaRPr>
          </a:p>
          <a:p>
            <a:r>
              <a:rPr lang="en-US">
                <a:sym typeface="+mn-ea"/>
              </a:rPr>
              <a:t>☆</a:t>
            </a:r>
            <a:r>
              <a:rPr lang="en-IN" altLang="en-US">
                <a:sym typeface="+mn-ea"/>
              </a:rPr>
              <a:t> Start Quick fast food like Veg Puff and Vada Pav.</a:t>
            </a:r>
            <a:endParaRPr lang="en-IN" altLang="en-US">
              <a:sym typeface="+mn-ea"/>
            </a:endParaRPr>
          </a:p>
          <a:p>
            <a:endParaRPr lang="en-IN" altLang="en-US">
              <a:sym typeface="+mn-ea"/>
            </a:endParaRPr>
          </a:p>
          <a:p>
            <a:r>
              <a:rPr lang="en-US">
                <a:sym typeface="+mn-ea"/>
              </a:rPr>
              <a:t>☆</a:t>
            </a:r>
            <a:r>
              <a:rPr lang="en-IN" altLang="en-US">
                <a:sym typeface="+mn-ea"/>
              </a:rPr>
              <a:t> Collaborate with the school.</a:t>
            </a:r>
            <a:endParaRPr lang="en-IN" altLang="en-US">
              <a:sym typeface="+mn-ea"/>
            </a:endParaRPr>
          </a:p>
          <a:p>
            <a:endParaRPr lang="en-IN" altLang="en-US">
              <a:sym typeface="+mn-ea"/>
            </a:endParaRPr>
          </a:p>
          <a:p>
            <a:r>
              <a:rPr lang="en-US">
                <a:sym typeface="+mn-ea"/>
              </a:rPr>
              <a:t>☆</a:t>
            </a:r>
            <a:r>
              <a:rPr lang="en-IN" altLang="en-US">
                <a:sym typeface="+mn-ea"/>
              </a:rPr>
              <a:t>  Home Delivery for the locals.</a:t>
            </a:r>
            <a:endParaRPr lang="en-IN" altLang="en-US">
              <a:sym typeface="+mn-ea"/>
            </a:endParaRPr>
          </a:p>
          <a:p>
            <a:endParaRPr lang="en-IN" altLang="en-US">
              <a:sym typeface="+mn-ea"/>
            </a:endParaRPr>
          </a:p>
          <a:p>
            <a:r>
              <a:rPr lang="en-IN" altLang="en-US">
                <a:sym typeface="+mn-ea"/>
              </a:rPr>
              <a:t>☆ Find Children’s Fav namkeen before the competition does. </a:t>
            </a:r>
            <a:endParaRPr lang="en-IN" altLang="en-US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002665" y="5362575"/>
            <a:ext cx="9664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>
                <a:sym typeface="+mn-ea"/>
              </a:rPr>
              <a:t>☆ </a:t>
            </a:r>
            <a:r>
              <a:rPr lang="en-IN" altLang="en-US"/>
              <a:t>Making Tea with the remaining milk.</a:t>
            </a:r>
            <a:endParaRPr lang="en-IN" altLang="en-US"/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3" name="图片 3"/>
          <p:cNvPicPr>
            <a:picLocks noChangeAspect="1"/>
          </p:cNvPicPr>
          <p:nvPr/>
        </p:nvPicPr>
        <p:blipFill>
          <a:blip r:embed="rId1"/>
          <a:srcRect l="5727" r="16841" b="2653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3314" name="组合 1"/>
          <p:cNvGrpSpPr/>
          <p:nvPr/>
        </p:nvGrpSpPr>
        <p:grpSpPr>
          <a:xfrm>
            <a:off x="211138" y="257175"/>
            <a:ext cx="558800" cy="463550"/>
            <a:chOff x="3448565" y="1912142"/>
            <a:chExt cx="4927433" cy="2485075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22" name="文本框 28"/>
          <p:cNvSpPr txBox="1"/>
          <p:nvPr/>
        </p:nvSpPr>
        <p:spPr>
          <a:xfrm>
            <a:off x="290830" y="254000"/>
            <a:ext cx="56845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IN" altLang="en-US" sz="2400" b="1" dirty="0">
                <a:solidFill>
                  <a:srgbClr val="404040"/>
                </a:solidFill>
                <a:ea typeface="Calibri" panose="020F0502020204030204" pitchFamily="34" charset="0"/>
              </a:rPr>
              <a:t>Expected Outcome &amp; Conclusion</a:t>
            </a:r>
            <a:endParaRPr lang="en-IN" altLang="en-US" sz="2400" b="1" dirty="0">
              <a:solidFill>
                <a:srgbClr val="404040"/>
              </a:solidFill>
              <a:ea typeface="Calibri" panose="020F050202020403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076960" y="1020445"/>
            <a:ext cx="10548620" cy="70675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2000" b="1"/>
              <a:t>☆</a:t>
            </a:r>
            <a:r>
              <a:rPr lang="en-IN" altLang="en-US" sz="2000" b="1"/>
              <a:t> </a:t>
            </a:r>
            <a:r>
              <a:rPr lang="en-US" altLang="zh-CN" sz="2000" b="1"/>
              <a:t>Embracing a data-driven approach has unveiled actionable insights for </a:t>
            </a:r>
            <a:r>
              <a:rPr lang="en-IN" altLang="en-US" sz="2000" b="1"/>
              <a:t>Needs Corner</a:t>
            </a:r>
            <a:r>
              <a:rPr lang="en-US" altLang="zh-CN" sz="2000" b="1"/>
              <a:t>, enabling increased profitability, optimized operations, and a competitive edge in the local market.</a:t>
            </a:r>
            <a:endParaRPr lang="en-US" altLang="zh-CN" sz="2000" b="1"/>
          </a:p>
        </p:txBody>
      </p:sp>
      <p:sp>
        <p:nvSpPr>
          <p:cNvPr id="3" name="Text Box 2"/>
          <p:cNvSpPr txBox="1"/>
          <p:nvPr/>
        </p:nvSpPr>
        <p:spPr>
          <a:xfrm>
            <a:off x="1076960" y="2685415"/>
            <a:ext cx="10114280" cy="70675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2000" b="1"/>
              <a:t> </a:t>
            </a:r>
            <a:r>
              <a:rPr sz="2000" b="1"/>
              <a:t>☆</a:t>
            </a:r>
            <a:r>
              <a:rPr lang="en-IN" sz="2000" b="1"/>
              <a:t> </a:t>
            </a:r>
            <a:r>
              <a:rPr lang="en-US" altLang="zh-CN" sz="2000" b="1"/>
              <a:t>Implementing the recommended strategies is expected to drive significant outcomes: 15-20% boost in overall profitability within the first year</a:t>
            </a:r>
            <a:endParaRPr lang="en-US" altLang="zh-CN" sz="2000" b="1"/>
          </a:p>
        </p:txBody>
      </p:sp>
      <p:sp>
        <p:nvSpPr>
          <p:cNvPr id="4" name="Text Box 3"/>
          <p:cNvSpPr txBox="1"/>
          <p:nvPr/>
        </p:nvSpPr>
        <p:spPr>
          <a:xfrm>
            <a:off x="1076960" y="4157663"/>
            <a:ext cx="5080000" cy="706755"/>
          </a:xfrm>
          <a:prstGeom prst="rect">
            <a:avLst/>
          </a:prstGeom>
        </p:spPr>
        <p:txBody>
          <a:bodyPr>
            <a:spAutoFit/>
          </a:bodyPr>
          <a:p>
            <a:r>
              <a:rPr lang="en-US" altLang="zh-CN" sz="2000" b="1">
                <a:sym typeface="+mn-ea"/>
              </a:rPr>
              <a:t> </a:t>
            </a:r>
            <a:r>
              <a:rPr sz="2000" b="1">
                <a:sym typeface="+mn-ea"/>
              </a:rPr>
              <a:t>☆</a:t>
            </a:r>
            <a:r>
              <a:rPr lang="en-IN" sz="2000" b="1">
                <a:sym typeface="+mn-ea"/>
              </a:rPr>
              <a:t> </a:t>
            </a:r>
            <a:r>
              <a:rPr lang="en-IN" altLang="en-US" sz="2000" b="1"/>
              <a:t>I</a:t>
            </a:r>
            <a:r>
              <a:rPr lang="en-US" altLang="zh-CN" sz="2000" b="1"/>
              <a:t>mproved inventory</a:t>
            </a:r>
            <a:r>
              <a:rPr lang="en-IN" altLang="en-US" sz="2000" b="1"/>
              <a:t>,</a:t>
            </a:r>
            <a:r>
              <a:rPr lang="en-US" altLang="zh-CN" sz="2000" b="1"/>
              <a:t> turnover and reduced holding costs</a:t>
            </a:r>
            <a:endParaRPr lang="en-US" altLang="zh-CN" sz="2000" b="1"/>
          </a:p>
        </p:txBody>
      </p:sp>
      <p:sp>
        <p:nvSpPr>
          <p:cNvPr id="5" name="Text Box 4"/>
          <p:cNvSpPr txBox="1"/>
          <p:nvPr/>
        </p:nvSpPr>
        <p:spPr>
          <a:xfrm>
            <a:off x="1076960" y="5444490"/>
            <a:ext cx="10113645" cy="70675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2000" b="1"/>
              <a:t> </a:t>
            </a:r>
            <a:r>
              <a:rPr lang="en-US" altLang="zh-CN" sz="2000" b="1">
                <a:sym typeface="+mn-ea"/>
              </a:rPr>
              <a:t> </a:t>
            </a:r>
            <a:r>
              <a:rPr sz="2000" b="1">
                <a:sym typeface="+mn-ea"/>
              </a:rPr>
              <a:t>☆</a:t>
            </a:r>
            <a:r>
              <a:rPr lang="en-IN" sz="2000" b="1">
                <a:sym typeface="+mn-ea"/>
              </a:rPr>
              <a:t> </a:t>
            </a:r>
            <a:r>
              <a:rPr lang="en-US" altLang="zh-CN" sz="2000" b="1"/>
              <a:t>With a solid foundation laid by this project, </a:t>
            </a:r>
            <a:r>
              <a:rPr lang="en-IN" altLang="en-US" sz="2000" b="1"/>
              <a:t>Needs Corner </a:t>
            </a:r>
            <a:r>
              <a:rPr lang="en-US" altLang="zh-CN" sz="2000" b="1"/>
              <a:t>is well-positioned to achieve its expansion goals and maintain a strong competitive advantage in the local market.</a:t>
            </a:r>
            <a:endParaRPr lang="en-US" altLang="zh-CN" sz="2000" b="1"/>
          </a:p>
        </p:txBody>
      </p:sp>
    </p:spTree>
  </p:cSld>
  <p:clrMapOvr>
    <a:masterClrMapping/>
  </p:clrMapOvr>
  <p:transition spd="slow">
    <p:wipe/>
  </p:transition>
</p:sld>
</file>

<file path=ppt/tags/tag1.xml><?xml version="1.0" encoding="utf-8"?>
<p:tagLst xmlns:p="http://schemas.openxmlformats.org/presentationml/2006/main">
  <p:tag name="TABLE_ENDDRAG_ORIGIN_RECT" val="270*45"/>
  <p:tag name="TABLE_ENDDRAG_RECT" val="96*246*270*4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3965</Words>
  <Application>WPS Presentation</Application>
  <PresentationFormat>宽屏</PresentationFormat>
  <Paragraphs>134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Impact</vt:lpstr>
      <vt:lpstr>Calibri</vt:lpstr>
      <vt:lpstr>Arial MT</vt:lpstr>
      <vt:lpstr>Wingdings</vt:lpstr>
      <vt:lpstr>Times New Roman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ZhuLong</dc:creator>
  <cp:lastModifiedBy>ATHARVA</cp:lastModifiedBy>
  <cp:revision>23</cp:revision>
  <dcterms:created xsi:type="dcterms:W3CDTF">2016-01-13T03:02:00Z</dcterms:created>
  <dcterms:modified xsi:type="dcterms:W3CDTF">2024-11-29T09:07:17Z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1033-12.2.0.18638</vt:lpwstr>
  </property>
  <property fmtid="{D5CDD505-2E9C-101B-9397-08002B2CF9AE}" pid="3" name="ICV">
    <vt:lpwstr>7DBBEECAF2AA4773B0D2D89693980C41_11</vt:lpwstr>
  </property>
</Properties>
</file>